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9" r:id="rId4"/>
    <p:sldId id="264" r:id="rId5"/>
    <p:sldId id="265" r:id="rId6"/>
    <p:sldId id="263" r:id="rId7"/>
    <p:sldId id="267" r:id="rId8"/>
    <p:sldId id="260" r:id="rId9"/>
    <p:sldId id="26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>
        <p:scale>
          <a:sx n="82" d="100"/>
          <a:sy n="82" d="100"/>
        </p:scale>
        <p:origin x="-810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55575" y="25400"/>
            <a:ext cx="8988425" cy="3575050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Ron D. Hays (drhays@ucla.edu)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/>
              <a:t>August 1, 2014 (12:24-12:32pm)</a:t>
            </a:r>
            <a:br>
              <a:rPr lang="en-US" smtClean="0"/>
            </a:br>
            <a:r>
              <a:rPr lang="en-US" sz="1400" smtClean="0">
                <a:latin typeface="Comic Sans MS" pitchFamily="66" charset="0"/>
              </a:rPr>
              <a:t>Powerpoint file posted at:</a:t>
            </a:r>
            <a:br>
              <a:rPr lang="en-US" sz="1400" smtClean="0">
                <a:latin typeface="Comic Sans MS" pitchFamily="66" charset="0"/>
              </a:rPr>
            </a:br>
            <a:r>
              <a:rPr lang="en-US" sz="1400" smtClean="0">
                <a:latin typeface="Comic Sans MS" pitchFamily="66" charset="0"/>
              </a:rPr>
              <a:t>http://gim.med.ucla.edu/FacultyPages/Hays/</a:t>
            </a:r>
            <a:br>
              <a:rPr lang="en-US" sz="1400" smtClean="0">
                <a:latin typeface="Comic Sans MS" pitchFamily="66" charset="0"/>
              </a:rPr>
            </a:br>
            <a:endParaRPr lang="en-US" sz="1400" smtClean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5366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27338"/>
            <a:ext cx="9144000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Positions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UCLA Department of Medicine</a:t>
            </a:r>
          </a:p>
          <a:p>
            <a:r>
              <a:rPr lang="en-US" smtClean="0"/>
              <a:t>UCLA Department of Health Services </a:t>
            </a:r>
          </a:p>
          <a:p>
            <a:r>
              <a:rPr lang="en-US" smtClean="0"/>
              <a:t>RAND, Senior Behavioral Scientist </a:t>
            </a:r>
          </a:p>
          <a:p>
            <a:pPr lvl="1"/>
            <a:r>
              <a:rPr lang="en-US" smtClean="0"/>
              <a:t>Pardee RAND Graduate School Faculty</a:t>
            </a:r>
          </a:p>
          <a:p>
            <a:r>
              <a:rPr lang="en-US" smtClean="0"/>
              <a:t>NCI Consultant</a:t>
            </a:r>
          </a:p>
          <a:p>
            <a:r>
              <a:rPr lang="en-US" smtClean="0"/>
              <a:t>FDA Staff Fellow/Medical Officer</a:t>
            </a:r>
          </a:p>
          <a:p>
            <a:r>
              <a:rPr lang="en-US" smtClean="0"/>
              <a:t>VA Affiliate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852F-3905-40BD-92CD-405BB8FE90E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</a:t>
            </a: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257800" cy="639762"/>
          </a:xfrm>
        </p:spPr>
        <p:txBody>
          <a:bodyPr/>
          <a:lstStyle/>
          <a:p>
            <a:r>
              <a:rPr lang="en-US" sz="2800" smtClean="0"/>
              <a:t>Patient-Reported Outcomes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648200" cy="3951288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Patient evaluations of care</a:t>
            </a:r>
          </a:p>
          <a:p>
            <a:endParaRPr lang="en-US" sz="2800" smtClean="0"/>
          </a:p>
          <a:p>
            <a:r>
              <a:rPr lang="en-US" sz="2800" smtClean="0"/>
              <a:t>Health-related quality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A5C78-C7C9-4C99-9FD1-D3FF45AAE17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7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05000"/>
            <a:ext cx="3060700" cy="3146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Consumer Assessment of Healthcare Providers and Systems (CAHPS®)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/>
              <a:t>Weidmer</a:t>
            </a:r>
            <a:r>
              <a:rPr lang="en-US" sz="3600" dirty="0"/>
              <a:t>, B., Cleary, P. D., Keller, S., </a:t>
            </a:r>
            <a:r>
              <a:rPr lang="en-US" sz="3600" dirty="0" err="1"/>
              <a:t>Evensen</a:t>
            </a:r>
            <a:r>
              <a:rPr lang="en-US" sz="3600" dirty="0"/>
              <a:t>, C., Hurtado, M., </a:t>
            </a:r>
            <a:r>
              <a:rPr lang="en-US" sz="3600" dirty="0" err="1"/>
              <a:t>Kosiak</a:t>
            </a:r>
            <a:r>
              <a:rPr lang="en-US" sz="3600" dirty="0"/>
              <a:t>, B., Gallagher, P., Levine, R., &amp; </a:t>
            </a:r>
            <a:r>
              <a:rPr lang="en-US" sz="3600" b="1" dirty="0"/>
              <a:t>Hays, R. D</a:t>
            </a:r>
            <a:r>
              <a:rPr lang="en-US" sz="3600" dirty="0"/>
              <a:t>. (2014).  Development and evaluation of the CAHPS (Consumer Assessment of Healthcare Providers and Systems) survey for in-center hemodialysis patients.  </a:t>
            </a:r>
            <a:r>
              <a:rPr lang="en-US" sz="3600" u="sng" dirty="0"/>
              <a:t>American Journal of Kidney Diseases</a:t>
            </a:r>
            <a:r>
              <a:rPr lang="en-US" sz="3600" dirty="0"/>
              <a:t>.  </a:t>
            </a:r>
            <a:r>
              <a:rPr lang="en-US" sz="3600" dirty="0" err="1"/>
              <a:t>Epub</a:t>
            </a:r>
            <a:r>
              <a:rPr lang="en-US" sz="3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/>
              <a:t>Hays, R. D</a:t>
            </a:r>
            <a:r>
              <a:rPr lang="en-US" sz="3600" dirty="0"/>
              <a:t>., Berman, L. J., </a:t>
            </a:r>
            <a:r>
              <a:rPr lang="en-US" sz="3600" dirty="0" err="1"/>
              <a:t>Kanter</a:t>
            </a:r>
            <a:r>
              <a:rPr lang="en-US" sz="3600" dirty="0"/>
              <a:t>, M. H., Hugh, M., Oglesby, R. R., Kim, C. Y., Cui, M., &amp; Brown, J.  (2014). Evaluating the psychometric properties of the CAHPS patient-centered medical home survey.  </a:t>
            </a:r>
            <a:r>
              <a:rPr lang="en-US" sz="3600" u="sng" dirty="0"/>
              <a:t>Clinical Therapeutics</a:t>
            </a:r>
            <a:r>
              <a:rPr lang="en-US" sz="3600" dirty="0"/>
              <a:t>, </a:t>
            </a:r>
            <a:r>
              <a:rPr lang="en-US" sz="3600" u="sng" dirty="0"/>
              <a:t>36</a:t>
            </a:r>
            <a:r>
              <a:rPr lang="en-US" sz="3600" dirty="0"/>
              <a:t> (5), 689-696.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9820-1216-4E29-AB1C-C831A139C76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/>
              <a:t>Patient-Reported </a:t>
            </a:r>
            <a:r>
              <a:rPr lang="en-US" dirty="0" smtClean="0"/>
              <a:t>Outcomes Information </a:t>
            </a:r>
            <a:br>
              <a:rPr lang="en-US" dirty="0" smtClean="0"/>
            </a:br>
            <a:r>
              <a:rPr lang="en-US" dirty="0" smtClean="0"/>
              <a:t>Measurement </a:t>
            </a:r>
            <a:r>
              <a:rPr lang="en-US" dirty="0"/>
              <a:t>System (PROMIS®)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Spiegel</a:t>
            </a:r>
            <a:r>
              <a:rPr lang="en-US" dirty="0"/>
              <a:t>, B., </a:t>
            </a:r>
            <a:r>
              <a:rPr lang="en-US" b="1" dirty="0"/>
              <a:t>Hays, R. D</a:t>
            </a:r>
            <a:r>
              <a:rPr lang="en-US" dirty="0"/>
              <a:t>., Bolus, R., </a:t>
            </a:r>
            <a:r>
              <a:rPr lang="en-US" dirty="0" err="1"/>
              <a:t>Melmed</a:t>
            </a:r>
            <a:r>
              <a:rPr lang="en-US" dirty="0"/>
              <a:t>, G. Y., Chang, L., Whiteman, C., Khanna, P. P., Paz, S. H., Hays, T., </a:t>
            </a:r>
            <a:r>
              <a:rPr lang="en-US" dirty="0" err="1"/>
              <a:t>Reise</a:t>
            </a:r>
            <a:r>
              <a:rPr lang="en-US" dirty="0"/>
              <a:t>, S., &amp; Khanna, D.  (in press).  Development of the NIH Patient Reported Outcomes Measurement Information System (PROMIS®) Gastrointestinal Symptom Scales.  </a:t>
            </a:r>
            <a:r>
              <a:rPr lang="en-US" u="sng" dirty="0"/>
              <a:t>American Journal of Gastroenterology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Hays, R</a:t>
            </a:r>
            <a:r>
              <a:rPr lang="en-US" dirty="0"/>
              <a:t>. </a:t>
            </a:r>
            <a:r>
              <a:rPr lang="en-US" b="1" dirty="0"/>
              <a:t>D</a:t>
            </a:r>
            <a:r>
              <a:rPr lang="en-US" dirty="0"/>
              <a:t>., Spritzer, K. L., </a:t>
            </a:r>
            <a:r>
              <a:rPr lang="en-US" dirty="0" err="1"/>
              <a:t>Amtmann</a:t>
            </a:r>
            <a:r>
              <a:rPr lang="en-US" dirty="0"/>
              <a:t>, D., Lai, J-S., DeWitt, E. M., </a:t>
            </a:r>
            <a:r>
              <a:rPr lang="en-US" dirty="0" err="1"/>
              <a:t>Rothrock</a:t>
            </a:r>
            <a:r>
              <a:rPr lang="en-US" dirty="0"/>
              <a:t>, N., </a:t>
            </a:r>
            <a:r>
              <a:rPr lang="en-US" dirty="0" err="1"/>
              <a:t>DeWalt</a:t>
            </a:r>
            <a:r>
              <a:rPr lang="en-US" dirty="0"/>
              <a:t>, D. A., Riley, W. T., Fries, J. F., &amp; Krishnan, E.  (2013).  Upper-extremity and mobility subdomains from the Patient-Reported Outcomes Measurement Information System (PROMIS) adult physical functioning item bank. </a:t>
            </a:r>
            <a:r>
              <a:rPr lang="en-US" u="sng" dirty="0"/>
              <a:t>Archives of Physical Medicine and Rehabilitation</a:t>
            </a:r>
            <a:r>
              <a:rPr lang="en-US" dirty="0"/>
              <a:t>, </a:t>
            </a:r>
            <a:r>
              <a:rPr lang="en-US" u="sng" dirty="0"/>
              <a:t>94</a:t>
            </a:r>
            <a:r>
              <a:rPr lang="en-US" dirty="0"/>
              <a:t>, 2291-2296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6A5-084F-4173-B512-1E410324CCA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Health-Related Behavior </a:t>
            </a:r>
          </a:p>
        </p:txBody>
      </p:sp>
      <p:sp>
        <p:nvSpPr>
          <p:cNvPr id="2150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Positive 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smtClean="0"/>
              <a:t>Exercise </a:t>
            </a:r>
          </a:p>
          <a:p>
            <a:pPr lvl="1"/>
            <a:r>
              <a:rPr lang="en-US" smtClean="0"/>
              <a:t>Medication adherence</a:t>
            </a:r>
          </a:p>
          <a:p>
            <a:pPr marL="0" indent="0">
              <a:buFont typeface="Arial" charset="0"/>
              <a:buNone/>
            </a:pPr>
            <a:r>
              <a:rPr lang="en-US" b="1" smtClean="0"/>
              <a:t>Negative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Alcohol use</a:t>
            </a:r>
          </a:p>
          <a:p>
            <a:pPr lvl="1"/>
            <a:r>
              <a:rPr lang="en-US" smtClean="0"/>
              <a:t>Drug use</a:t>
            </a:r>
          </a:p>
          <a:p>
            <a:pPr lvl="1"/>
            <a:r>
              <a:rPr lang="en-US" smtClean="0"/>
              <a:t>Smoking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CC17C-391B-401D-8089-32BC178A22BE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1509" name="Picture 2" descr="C:\Users\drhays\AppData\Local\Microsoft\Windows\Temporary Internet Files\Content.IE5\YZ5LETMI\MP900341786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837113" y="2846388"/>
            <a:ext cx="3657600" cy="2608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 and HRQOL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dirty="0"/>
              <a:t>Hays, R. D</a:t>
            </a:r>
            <a:r>
              <a:rPr lang="en-US" sz="3600" dirty="0"/>
              <a:t>., Smith, A. W., Reeve, B. B., Spritzer, K. L., Marcus, S. E., &amp; </a:t>
            </a:r>
            <a:r>
              <a:rPr lang="en-US" sz="3600" dirty="0" err="1"/>
              <a:t>Clauser</a:t>
            </a:r>
            <a:r>
              <a:rPr lang="en-US" sz="3600" dirty="0"/>
              <a:t>, S. B.  (2008). Cigarette smoking and health-related quality of life in Medicare beneficiaries.  </a:t>
            </a:r>
            <a:r>
              <a:rPr lang="en-US" sz="3600" u="sng" dirty="0"/>
              <a:t>Health Care Financing Review</a:t>
            </a:r>
            <a:r>
              <a:rPr lang="en-US" sz="3600" dirty="0"/>
              <a:t>, 29 (4), 57-68</a:t>
            </a:r>
            <a:r>
              <a:rPr lang="en-US" sz="3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Drake, C., </a:t>
            </a:r>
            <a:r>
              <a:rPr lang="en-US" sz="3600" b="1" dirty="0"/>
              <a:t>Hays, R. D</a:t>
            </a:r>
            <a:r>
              <a:rPr lang="en-US" sz="3600" dirty="0"/>
              <a:t>., </a:t>
            </a:r>
            <a:r>
              <a:rPr lang="en-US" sz="3600" dirty="0" err="1"/>
              <a:t>Morlock</a:t>
            </a:r>
            <a:r>
              <a:rPr lang="en-US" sz="3600" dirty="0"/>
              <a:t>, R., Wang, F., </a:t>
            </a:r>
            <a:r>
              <a:rPr lang="en-US" sz="3600" dirty="0" err="1"/>
              <a:t>Shikiar</a:t>
            </a:r>
            <a:r>
              <a:rPr lang="en-US" sz="3600" dirty="0"/>
              <a:t>, R., Frank, L., Downey, R., &amp; Roth, T.  (2014).  Development and evaluation of a measure to assess restorative sleep.  </a:t>
            </a:r>
            <a:r>
              <a:rPr lang="en-US" sz="3600" u="sng" dirty="0"/>
              <a:t>Journal of Clinical Sleep Medicine</a:t>
            </a:r>
            <a:r>
              <a:rPr lang="en-US" sz="3600" dirty="0"/>
              <a:t>, </a:t>
            </a:r>
            <a:r>
              <a:rPr lang="en-US" sz="3600" u="sng" dirty="0"/>
              <a:t>10</a:t>
            </a:r>
            <a:r>
              <a:rPr lang="en-US" sz="3600" dirty="0"/>
              <a:t>, 733-741.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6DF4E-6AD6-4A79-BD31-E27240AC9C0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Teaching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HPM 214: Measurement of Effectiveness and Outcomes in Health Care </a:t>
            </a:r>
          </a:p>
          <a:p>
            <a:r>
              <a:rPr lang="en-US" smtClean="0"/>
              <a:t>HPM 216: Making the Business Case for Quality</a:t>
            </a:r>
          </a:p>
          <a:p>
            <a:r>
              <a:rPr lang="en-US" smtClean="0"/>
              <a:t>HPM 249F: Quality of Care  </a:t>
            </a:r>
          </a:p>
          <a:p>
            <a:r>
              <a:rPr lang="en-US" smtClean="0"/>
              <a:t>HS 265: Challenges in Clinical Health Services Research 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D3715-867E-4872-8DE9-00428A3C6C3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377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Comic Sans MS</vt:lpstr>
      <vt:lpstr>Office Theme</vt:lpstr>
      <vt:lpstr>Ron D. Hays (drhays@ucla.edu) August 1, 2014 (12:24-12:32pm) Powerpoint file posted at: http://gim.med.ucla.edu/FacultyPages/Hays/ </vt:lpstr>
      <vt:lpstr>Current Positions</vt:lpstr>
      <vt:lpstr>PROs</vt:lpstr>
      <vt:lpstr>Consumer Assessment of Healthcare Providers and Systems (CAHPS®) </vt:lpstr>
      <vt:lpstr>Patient-Reported Outcomes Information  Measurement System (PROMIS®) </vt:lpstr>
      <vt:lpstr>Health-Related Behavior </vt:lpstr>
      <vt:lpstr>Behavior and HRQOL</vt:lpstr>
      <vt:lpstr>Teaching </vt:lpstr>
      <vt:lpstr>Thank you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gimtemp</cp:lastModifiedBy>
  <cp:revision>51</cp:revision>
  <cp:lastPrinted>2011-06-23T15:38:18Z</cp:lastPrinted>
  <dcterms:created xsi:type="dcterms:W3CDTF">2011-06-22T19:25:25Z</dcterms:created>
  <dcterms:modified xsi:type="dcterms:W3CDTF">2014-07-31T19:46:18Z</dcterms:modified>
</cp:coreProperties>
</file>